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2" r:id="rId18"/>
    <p:sldId id="281" r:id="rId19"/>
    <p:sldId id="294" r:id="rId20"/>
    <p:sldId id="283" r:id="rId21"/>
    <p:sldId id="279" r:id="rId22"/>
    <p:sldId id="284" r:id="rId23"/>
    <p:sldId id="285" r:id="rId24"/>
    <p:sldId id="287" r:id="rId25"/>
    <p:sldId id="30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65" autoAdjust="0"/>
  </p:normalViewPr>
  <p:slideViewPr>
    <p:cSldViewPr>
      <p:cViewPr>
        <p:scale>
          <a:sx n="70" d="100"/>
          <a:sy n="70" d="100"/>
        </p:scale>
        <p:origin x="-1386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1AD20-46FC-49E3-A8D7-A52C038B80B8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2CAA9-647F-4803-940D-AE227833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EBC8F0A-299C-4226-AE08-E2632E74B2A5}" type="datetimeFigureOut">
              <a:rPr lang="en-US" smtClean="0"/>
              <a:t>01-May-19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EDF4757A-92F9-4A5F-B84B-1891B92CB1B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" y="2362200"/>
            <a:ext cx="7498080" cy="1143000"/>
          </a:xfrm>
        </p:spPr>
        <p:txBody>
          <a:bodyPr/>
          <a:lstStyle/>
          <a:p>
            <a:pPr algn="ctr"/>
            <a:r>
              <a:rPr lang="en-US" b="1" dirty="0" smtClean="0"/>
              <a:t>Compression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057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7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95219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0" y="4972139"/>
            <a:ext cx="6156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First international standard </a:t>
            </a:r>
            <a:r>
              <a:rPr lang="en-US" sz="2400" dirty="0" smtClean="0"/>
              <a:t>in image</a:t>
            </a:r>
            <a:r>
              <a:rPr lang="en-US" sz="2400" dirty="0"/>
              <a:t> compression</a:t>
            </a:r>
          </a:p>
        </p:txBody>
      </p:sp>
    </p:spTree>
    <p:extLst>
      <p:ext uri="{BB962C8B-B14F-4D97-AF65-F5344CB8AC3E}">
        <p14:creationId xmlns:p14="http://schemas.microsoft.com/office/powerpoint/2010/main" val="78069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5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8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79629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4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5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75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6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147763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23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wati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73279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2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1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7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71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761999"/>
            <a:ext cx="750570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2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81200"/>
            <a:ext cx="6935874" cy="358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49808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JPEG Compression &amp; Decompression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215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JPEG Compression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781252"/>
              </p:ext>
            </p:extLst>
          </p:nvPr>
        </p:nvGraphicFramePr>
        <p:xfrm>
          <a:off x="1295400" y="1295400"/>
          <a:ext cx="7499350" cy="5256282"/>
        </p:xfrm>
        <a:graphic>
          <a:graphicData uri="http://schemas.openxmlformats.org/drawingml/2006/table">
            <a:tbl>
              <a:tblPr/>
              <a:tblGrid>
                <a:gridCol w="7499350"/>
              </a:tblGrid>
              <a:tr h="52562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The JPEG standard specifies a multi-level coding process:</a:t>
                      </a:r>
                    </a:p>
                    <a:p>
                      <a:pPr fontAlgn="t"/>
                      <a:r>
                        <a:rPr lang="en-US" sz="3200" dirty="0">
                          <a:effectLst/>
                        </a:rPr>
                        <a:t/>
                      </a:r>
                      <a:br>
                        <a:rPr lang="en-US" sz="32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1. Image Preparation (Separation into Components)</a:t>
                      </a:r>
                    </a:p>
                    <a:p>
                      <a:pPr fontAlgn="t"/>
                      <a:r>
                        <a:rPr lang="en-US" sz="1600" dirty="0">
                          <a:effectLst/>
                        </a:rPr>
                        <a:t>The image will be separated into components, which are adapted to the different quality requirements.</a:t>
                      </a:r>
                    </a:p>
                    <a:p>
                      <a:pPr fontAlgn="t"/>
                      <a:r>
                        <a:rPr lang="en-US" sz="3200" dirty="0">
                          <a:effectLst/>
                        </a:rPr>
                        <a:t/>
                      </a:r>
                      <a:br>
                        <a:rPr lang="en-US" sz="32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2. Transformation (DCT: Discrete Cosine Transform)</a:t>
                      </a:r>
                    </a:p>
                    <a:p>
                      <a:pPr fontAlgn="t"/>
                      <a:r>
                        <a:rPr lang="en-US" sz="1600" dirty="0">
                          <a:effectLst/>
                        </a:rPr>
                        <a:t>Each individual component is transferred into a format, that allows to make conclusions about the structure of the contents. This offers the option to distinguish between basic and more complex contents.</a:t>
                      </a:r>
                    </a:p>
                    <a:p>
                      <a:pPr fontAlgn="t"/>
                      <a:r>
                        <a:rPr lang="en-US" sz="3200" dirty="0">
                          <a:effectLst/>
                        </a:rPr>
                        <a:t/>
                      </a:r>
                      <a:br>
                        <a:rPr lang="en-US" sz="32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3. Quantization (Weighting of the Contents)</a:t>
                      </a:r>
                    </a:p>
                    <a:p>
                      <a:pPr fontAlgn="t"/>
                      <a:r>
                        <a:rPr lang="en-US" sz="1600" dirty="0">
                          <a:effectLst/>
                        </a:rPr>
                        <a:t>The transformed data are weighted according to their meaning for the image contents.</a:t>
                      </a:r>
                    </a:p>
                    <a:p>
                      <a:pPr fontAlgn="t"/>
                      <a:r>
                        <a:rPr lang="en-US" sz="3200" dirty="0">
                          <a:effectLst/>
                        </a:rPr>
                        <a:t/>
                      </a:r>
                      <a:br>
                        <a:rPr lang="en-US" sz="3200" dirty="0">
                          <a:effectLst/>
                        </a:rPr>
                      </a:br>
                      <a:r>
                        <a:rPr lang="en-US" sz="1600" dirty="0">
                          <a:effectLst/>
                        </a:rPr>
                        <a:t>4. Entropy Coding (Huffman Coding)</a:t>
                      </a:r>
                    </a:p>
                    <a:p>
                      <a:pPr fontAlgn="t"/>
                      <a:r>
                        <a:rPr lang="en-US" sz="1600" dirty="0">
                          <a:effectLst/>
                        </a:rPr>
                        <a:t>Elimination of redundant information.</a:t>
                      </a:r>
                    </a:p>
                  </a:txBody>
                  <a:tcPr marL="74682" marR="74682" marT="37341" marB="3734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435100" y="266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4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wati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8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wati\Desktop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3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wati\Desktop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07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ypes of compression techniques1. Lossless or lossy       If the decompressed data    is the same as the original    data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ypes of compression techniques1. Lossless or lossy       If the decompressed data    is the same as the original    data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622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1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7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899</TotalTime>
  <Words>23</Words>
  <Application>Microsoft Office PowerPoint</Application>
  <PresentationFormat>On-screen Show (4:3)</PresentationFormat>
  <Paragraphs>14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Solstice</vt:lpstr>
      <vt:lpstr>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JPEG Compression &amp; Decompression</vt:lpstr>
      <vt:lpstr>Steps of JPEG Compression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Swati</dc:creator>
  <cp:lastModifiedBy>Swati</cp:lastModifiedBy>
  <cp:revision>30</cp:revision>
  <dcterms:created xsi:type="dcterms:W3CDTF">2015-11-05T16:39:00Z</dcterms:created>
  <dcterms:modified xsi:type="dcterms:W3CDTF">2019-05-01T19:40:52Z</dcterms:modified>
</cp:coreProperties>
</file>